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5" r:id="rId1"/>
  </p:sldMasterIdLst>
  <p:notesMasterIdLst>
    <p:notesMasterId r:id="rId39"/>
  </p:notesMasterIdLst>
  <p:sldIdLst>
    <p:sldId id="259" r:id="rId2"/>
    <p:sldId id="261" r:id="rId3"/>
    <p:sldId id="270" r:id="rId4"/>
    <p:sldId id="271" r:id="rId5"/>
    <p:sldId id="272" r:id="rId6"/>
    <p:sldId id="273" r:id="rId7"/>
    <p:sldId id="274" r:id="rId8"/>
    <p:sldId id="275" r:id="rId9"/>
    <p:sldId id="268" r:id="rId10"/>
    <p:sldId id="269" r:id="rId11"/>
    <p:sldId id="260" r:id="rId12"/>
    <p:sldId id="276" r:id="rId13"/>
    <p:sldId id="277" r:id="rId14"/>
    <p:sldId id="262" r:id="rId15"/>
    <p:sldId id="278" r:id="rId16"/>
    <p:sldId id="279" r:id="rId17"/>
    <p:sldId id="263" r:id="rId18"/>
    <p:sldId id="264" r:id="rId19"/>
    <p:sldId id="265" r:id="rId20"/>
    <p:sldId id="266" r:id="rId21"/>
    <p:sldId id="267" r:id="rId22"/>
    <p:sldId id="280" r:id="rId23"/>
    <p:sldId id="281" r:id="rId24"/>
    <p:sldId id="282" r:id="rId25"/>
    <p:sldId id="283" r:id="rId26"/>
    <p:sldId id="284" r:id="rId27"/>
    <p:sldId id="286" r:id="rId28"/>
    <p:sldId id="295" r:id="rId29"/>
    <p:sldId id="285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9181" autoAdjust="0"/>
  </p:normalViewPr>
  <p:slideViewPr>
    <p:cSldViewPr snapToGrid="0">
      <p:cViewPr varScale="1">
        <p:scale>
          <a:sx n="90" d="100"/>
          <a:sy n="90" d="100"/>
        </p:scale>
        <p:origin x="133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gif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9ECB28-6A22-4037-9487-F3F739F744D6}" type="datetimeFigureOut">
              <a:rPr lang="en-US" smtClean="0"/>
              <a:t>11/28/2021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E84E6F-3671-472C-BE6F-A37BC298F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537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const server = http.createServer((req, res) =&gt;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  if (req.url === ‘/’) {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res.write</a:t>
            </a:r>
            <a:r>
              <a:rPr lang="en-US" dirty="0">
                <a:latin typeface="Consolas" panose="020B0609020204030204" pitchFamily="49" charset="0"/>
              </a:rPr>
              <a:t>(‘Hello </a:t>
            </a:r>
            <a:r>
              <a:rPr lang="en-US" dirty="0" err="1">
                <a:latin typeface="Consolas" panose="020B0609020204030204" pitchFamily="49" charset="0"/>
              </a:rPr>
              <a:t>worlk</a:t>
            </a:r>
            <a:r>
              <a:rPr lang="en-US" dirty="0">
                <a:latin typeface="Consolas" panose="020B0609020204030204" pitchFamily="49" charset="0"/>
              </a:rPr>
              <a:t>’);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    </a:t>
            </a:r>
            <a:r>
              <a:rPr lang="en-US" dirty="0" err="1">
                <a:latin typeface="Consolas" panose="020B0609020204030204" pitchFamily="49" charset="0"/>
              </a:rPr>
              <a:t>res.end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  }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latin typeface="Consolas" panose="020B0609020204030204" pitchFamily="49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  // and so on… use JSON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E84E6F-3671-472C-BE6F-A37BC298F4A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218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B6F524-99F3-4BEA-ACD7-976EF4D36657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5C3A9-05D9-428D-9788-A7F14838F6F9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701FB-B03E-4981-A9F8-99B474DD173A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E8EF3-CBF7-4EB9-B6E5-3754574E3433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A4A96-31AC-487C-9F15-1822D58542B7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F9546-09C4-4F24-A284-5B81FF8659B4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F4405D-15A5-450B-B053-484859B9C8F7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66559-EC21-40C1-8A65-9A3B4EA78391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9CA92-695C-4FFA-8E37-4D2C288BCC04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51262-FC07-4FE4-9221-F72F7D4F209A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321E4-8899-4F7D-BEB1-BD52626ABD8D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6DFA-8A0E-4513-867D-18B9AA66B23C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283A7-B9AC-454B-A468-44B75A398B49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8184D-DEDD-48A0-9ACA-5F6ED9EFE5B8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8AC0E-F520-48F3-BA14-8BAB82D735FB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7D0F2A-2724-4AD4-BF4C-A7B1910D9412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B82A5-4A21-4F82-91DB-989CE997E82E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Nodejs Basics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243839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620982"/>
            <a:ext cx="10353762" cy="459693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32494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1BFEF8A-AE08-4951-B923-589F814B0C31}" type="datetime1">
              <a:rPr lang="en-US" smtClean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324946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324946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hd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Cascadia Code SemiBold" panose="020B0609020000020004" pitchFamily="49" charset="0"/>
          <a:ea typeface="+mj-ea"/>
          <a:cs typeface="Cascadia Code SemiBold" panose="020B0609020000020004" pitchFamily="49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Segoe UI Black" panose="020B0A02040204020203" pitchFamily="34" charset="0"/>
          <a:ea typeface="Segoe UI Black" panose="020B0A02040204020203" pitchFamily="34" charset="0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Segoe UI Black" panose="020B0A02040204020203" pitchFamily="34" charset="0"/>
          <a:ea typeface="Segoe UI Black" panose="020B0A02040204020203" pitchFamily="34" charset="0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Segoe UI Black" panose="020B0A02040204020203" pitchFamily="34" charset="0"/>
          <a:ea typeface="Segoe UI Black" panose="020B0A02040204020203" pitchFamily="34" charset="0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Segoe UI Black" panose="020B0A02040204020203" pitchFamily="34" charset="0"/>
          <a:ea typeface="Segoe UI Black" panose="020B0A02040204020203" pitchFamily="34" charset="0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Segoe UI Black" panose="020B0A02040204020203" pitchFamily="34" charset="0"/>
          <a:ea typeface="Segoe UI Black" panose="020B0A02040204020203" pitchFamily="34" charset="0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dist/latest-v16.x/docs/api/path.html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dist/latest-v16.x/docs/api/os.html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dist/latest-v16.x/docs/api/fs.html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nodejs.org/dist/latest-v16.x/docs/api/events.html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dist/latest-v16.x/docs/api/http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Nodejs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 fontScale="85000" lnSpcReduction="20000"/>
          </a:bodyPr>
          <a:lstStyle/>
          <a:p>
            <a:r>
              <a:rPr lang="en-US" sz="2800" dirty="0"/>
              <a:t>Autumn – 2021</a:t>
            </a:r>
            <a:endParaRPr lang="fa-IR" sz="2800" dirty="0"/>
          </a:p>
          <a:p>
            <a:r>
              <a:rPr lang="en-US" sz="2800" dirty="0"/>
              <a:t>Mostafavi</a:t>
            </a:r>
          </a:p>
          <a:p>
            <a:r>
              <a:rPr lang="en-US" sz="2800"/>
              <a:t>01 – What is node.js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47CE4-3625-4F00-A2B2-F9C8A625A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Runtime environment for js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AEB65-7F72-4670-970F-B6F6FB3E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Main features:</a:t>
            </a:r>
          </a:p>
          <a:p>
            <a:pPr lvl="1"/>
            <a:r>
              <a:rPr lang="en-US" dirty="0"/>
              <a:t>Great for prototyping and agile development</a:t>
            </a:r>
          </a:p>
          <a:p>
            <a:pPr lvl="1"/>
            <a:r>
              <a:rPr lang="en-US" dirty="0"/>
              <a:t>Superfast and highly scalable (use in paypal)</a:t>
            </a:r>
          </a:p>
          <a:p>
            <a:pPr lvl="2"/>
            <a:r>
              <a:rPr lang="en-US" dirty="0"/>
              <a:t>Built twice as fast with fewer people</a:t>
            </a:r>
          </a:p>
          <a:p>
            <a:pPr lvl="2"/>
            <a:r>
              <a:rPr lang="en-US" dirty="0"/>
              <a:t>33% fewer lines of code</a:t>
            </a:r>
          </a:p>
          <a:p>
            <a:pPr lvl="2"/>
            <a:r>
              <a:rPr lang="en-US" dirty="0"/>
              <a:t>40% fewer files</a:t>
            </a:r>
          </a:p>
          <a:p>
            <a:pPr lvl="2"/>
            <a:r>
              <a:rPr lang="en-US" dirty="0"/>
              <a:t>2x request/sec</a:t>
            </a:r>
          </a:p>
          <a:p>
            <a:pPr lvl="2"/>
            <a:r>
              <a:rPr lang="en-US" dirty="0"/>
              <a:t>35% faster response time</a:t>
            </a:r>
          </a:p>
          <a:p>
            <a:pPr lvl="1"/>
            <a:r>
              <a:rPr lang="en-US" dirty="0"/>
              <a:t>Javascript everywhere</a:t>
            </a:r>
          </a:p>
          <a:p>
            <a:pPr lvl="1"/>
            <a:r>
              <a:rPr lang="en-US" dirty="0"/>
              <a:t>Cleaner and more consistent codebase</a:t>
            </a:r>
          </a:p>
          <a:p>
            <a:pPr lvl="1"/>
            <a:r>
              <a:rPr lang="en-US" dirty="0"/>
              <a:t>Large ecosystem of open-source libs (</a:t>
            </a:r>
            <a:r>
              <a:rPr lang="en-US" dirty="0" err="1">
                <a:solidFill>
                  <a:srgbClr val="00B050"/>
                </a:solidFill>
              </a:rPr>
              <a:t>npm</a:t>
            </a:r>
            <a:r>
              <a:rPr lang="en-US" dirty="0"/>
              <a:t>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CB217-90A5-465B-BD50-72481B09E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5F53AD-AF5F-4FC1-A52C-329A98A9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80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E473-741E-4E95-9C38-5A81BD7F7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node.js?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AE645-CB94-4B4D-B03F-B0DE146D3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Node.js provides a </a:t>
            </a:r>
            <a:r>
              <a:rPr lang="en-US" dirty="0">
                <a:solidFill>
                  <a:srgbClr val="FF0000"/>
                </a:solidFill>
              </a:rPr>
              <a:t>non-blocking</a:t>
            </a:r>
            <a:r>
              <a:rPr lang="en-US" dirty="0"/>
              <a:t> architecture using </a:t>
            </a:r>
            <a:r>
              <a:rPr lang="en-US" dirty="0">
                <a:solidFill>
                  <a:srgbClr val="FF0000"/>
                </a:solidFill>
              </a:rPr>
              <a:t>event loop processing </a:t>
            </a:r>
            <a:r>
              <a:rPr lang="en-US" dirty="0"/>
              <a:t>based on </a:t>
            </a:r>
            <a:r>
              <a:rPr lang="en-US" dirty="0">
                <a:solidFill>
                  <a:srgbClr val="FF0000"/>
                </a:solidFill>
              </a:rPr>
              <a:t>single threaded </a:t>
            </a:r>
            <a:r>
              <a:rPr lang="en-US" dirty="0">
                <a:solidFill>
                  <a:srgbClr val="0070C0"/>
                </a:solidFill>
              </a:rPr>
              <a:t>JavaScript</a:t>
            </a:r>
            <a:r>
              <a:rPr lang="en-US" dirty="0"/>
              <a:t> model and built on top of </a:t>
            </a:r>
            <a:r>
              <a:rPr lang="en-US" dirty="0">
                <a:solidFill>
                  <a:srgbClr val="92D050"/>
                </a:solidFill>
              </a:rPr>
              <a:t>Google’s V8 JavaScript Engine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5CAED4-E33F-454D-9A23-BD37770CF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320D56-F05F-4E14-81A0-E7A564588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766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DFDD2-9134-474E-A6BB-B535784D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Non-blocking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F8295-5706-47AE-B04F-A71F491D3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C9CA13-B01F-4748-890E-0A4A4F82E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2FCDB7F-3400-4CA6-B5BB-95DBCB605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304" y="1620838"/>
            <a:ext cx="6129866" cy="4597400"/>
          </a:xfrm>
        </p:spPr>
      </p:pic>
    </p:spTree>
    <p:extLst>
      <p:ext uri="{BB962C8B-B14F-4D97-AF65-F5344CB8AC3E}">
        <p14:creationId xmlns:p14="http://schemas.microsoft.com/office/powerpoint/2010/main" val="1625609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A86B5-9603-4357-A8D1-4CE04F3D5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Non-blocking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50E59D-5224-44C9-8AA2-F7F765808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E83F91-19E9-45B4-939F-583B6B3BA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B3904E0-F992-4F13-8A4B-2F53A31EA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304" y="1620838"/>
            <a:ext cx="6129866" cy="4597400"/>
          </a:xfrm>
        </p:spPr>
      </p:pic>
    </p:spTree>
    <p:extLst>
      <p:ext uri="{BB962C8B-B14F-4D97-AF65-F5344CB8AC3E}">
        <p14:creationId xmlns:p14="http://schemas.microsoft.com/office/powerpoint/2010/main" val="16213213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1721A-208F-4C83-AA44-DD5D58ACE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Non-blocking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661F2-325D-4AFD-A714-F8B960D39C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Non-blocking execution means </a:t>
            </a:r>
            <a:r>
              <a:rPr lang="en-US" dirty="0">
                <a:solidFill>
                  <a:srgbClr val="FF0000"/>
                </a:solidFill>
              </a:rPr>
              <a:t>asynchronous</a:t>
            </a:r>
            <a:r>
              <a:rPr lang="en-US" dirty="0"/>
              <a:t> execution. </a:t>
            </a:r>
          </a:p>
          <a:p>
            <a:r>
              <a:rPr lang="en-US" dirty="0"/>
              <a:t>All APIs of Node.js library are asynchronous and non-blocking. </a:t>
            </a:r>
          </a:p>
          <a:p>
            <a:r>
              <a:rPr lang="en-US" dirty="0"/>
              <a:t>Node.js server never waits for an API to return data. Server moves to next API after calling it and a notification mechanism of Events of Node.js helps server to get response from the previous API call.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F06576-A03F-413A-B32B-E403C9876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15BB81-8A6C-4CEA-8087-41428CD74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5932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36651-A3C3-45EC-A87D-617F43EF7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D845412-E0F8-41CF-9150-073F19E617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304" y="1620838"/>
            <a:ext cx="6129866" cy="4597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F136F-D5A4-4C04-AF57-6B86C21B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5C2DC3-3012-45DC-955F-6F402E8D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300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91744-BAB8-4C30-8A91-EB5F0D582B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Non-blocking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BB6EAB4-F2A6-4384-8689-1D2C1677C7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980" y="1620838"/>
            <a:ext cx="8520514" cy="4597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8E658A-6902-4A25-A9D9-28952426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F52A76-97E3-45C9-8FE7-4885CE2BC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633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6DE22-A72F-403F-8145-BEDFA7296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B9392-4371-48E5-BCCC-8FCE0690C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 loop processing in Node.js is a programming style where the </a:t>
            </a:r>
            <a:r>
              <a:rPr lang="en-US" dirty="0">
                <a:solidFill>
                  <a:srgbClr val="FF0000"/>
                </a:solidFill>
              </a:rPr>
              <a:t>flow of execution</a:t>
            </a:r>
            <a:r>
              <a:rPr lang="en-US" dirty="0"/>
              <a:t> is determined by </a:t>
            </a:r>
            <a:r>
              <a:rPr lang="en-US" dirty="0">
                <a:solidFill>
                  <a:srgbClr val="FF0000"/>
                </a:solidFill>
              </a:rPr>
              <a:t>events</a:t>
            </a:r>
            <a:r>
              <a:rPr lang="en-US" dirty="0"/>
              <a:t>. </a:t>
            </a:r>
          </a:p>
          <a:p>
            <a:r>
              <a:rPr lang="en-US" dirty="0"/>
              <a:t>Events are handled by event handlers or event callbacks. </a:t>
            </a:r>
          </a:p>
          <a:p>
            <a:r>
              <a:rPr lang="en-US" dirty="0"/>
              <a:t>An event </a:t>
            </a:r>
            <a:r>
              <a:rPr lang="en-US" dirty="0">
                <a:solidFill>
                  <a:srgbClr val="00B050"/>
                </a:solidFill>
              </a:rPr>
              <a:t>callback</a:t>
            </a:r>
            <a:r>
              <a:rPr lang="en-US" dirty="0"/>
              <a:t> is a function that is invoked when something significant happens such as when the result of a database query is available.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FEE0AA-7F7C-4C4E-B1B2-08B713CB3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DB7C9-6919-4F81-9635-E0313749E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053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D690C-2FD1-4712-BECB-4BDA809ED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Threaded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23EEF-D514-4E91-B9C9-957F1FE32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Node is a </a:t>
            </a:r>
            <a:r>
              <a:rPr lang="en-US" dirty="0">
                <a:solidFill>
                  <a:srgbClr val="FF0000"/>
                </a:solidFill>
              </a:rPr>
              <a:t>single-threaded environment</a:t>
            </a:r>
            <a:r>
              <a:rPr lang="en-US" dirty="0"/>
              <a:t>. At most, only one line of your code will ever be executing at any time. </a:t>
            </a:r>
          </a:p>
          <a:p>
            <a:r>
              <a:rPr lang="en-US" dirty="0">
                <a:solidFill>
                  <a:srgbClr val="00B050"/>
                </a:solidFill>
              </a:rPr>
              <a:t>Note: </a:t>
            </a:r>
            <a:r>
              <a:rPr lang="en-US" dirty="0"/>
              <a:t>event loop in Node.js is just one thread running inside one process, which means that, when an event happens, the event handler can run without interruption.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5DFC25-26C0-4FE8-8287-ADB25466B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F8E561-D4F9-4609-8DE2-CA2624405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4426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5F3F4-07CE-4FF9-9FEB-A74578972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EB582-BDA0-4A15-86F5-9D18736C70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Node.js was </a:t>
            </a:r>
            <a:r>
              <a:rPr lang="en-US" dirty="0">
                <a:solidFill>
                  <a:srgbClr val="FF0000"/>
                </a:solidFill>
              </a:rPr>
              <a:t>invented in 2009 </a:t>
            </a:r>
            <a:r>
              <a:rPr lang="en-US" dirty="0"/>
              <a:t>by Ryan Dahl along with other developers while working at </a:t>
            </a:r>
            <a:r>
              <a:rPr lang="en-US" dirty="0" err="1"/>
              <a:t>Joyent</a:t>
            </a:r>
            <a:r>
              <a:rPr lang="en-US" dirty="0"/>
              <a:t>. </a:t>
            </a:r>
          </a:p>
          <a:p>
            <a:r>
              <a:rPr lang="en-US" dirty="0"/>
              <a:t>The </a:t>
            </a:r>
            <a:r>
              <a:rPr lang="en-US" dirty="0">
                <a:solidFill>
                  <a:srgbClr val="00B050"/>
                </a:solidFill>
              </a:rPr>
              <a:t>Node.js’ Package Manager (NPM) </a:t>
            </a:r>
            <a:r>
              <a:rPr lang="en-US" dirty="0"/>
              <a:t>was introduced in 2011, allowing publishing and sharing node.js source code by the community. </a:t>
            </a:r>
          </a:p>
          <a:p>
            <a:r>
              <a:rPr lang="en-US" dirty="0"/>
              <a:t>Node.js was originally developed for the Linux environment. </a:t>
            </a:r>
          </a:p>
          <a:p>
            <a:r>
              <a:rPr lang="en-US" dirty="0"/>
              <a:t>The first node.js to support Windows was released in July 2011. </a:t>
            </a:r>
          </a:p>
          <a:p>
            <a:r>
              <a:rPr lang="en-US" dirty="0"/>
              <a:t>Node.js went through several technical changes including internal conflict over </a:t>
            </a:r>
            <a:r>
              <a:rPr lang="en-US" dirty="0" err="1"/>
              <a:t>Joyent’s</a:t>
            </a:r>
            <a:r>
              <a:rPr lang="en-US" dirty="0"/>
              <a:t> governance, resulting </a:t>
            </a:r>
            <a:r>
              <a:rPr lang="en-US" dirty="0" err="1"/>
              <a:t>Fedor</a:t>
            </a:r>
            <a:r>
              <a:rPr lang="en-US" dirty="0"/>
              <a:t> </a:t>
            </a:r>
            <a:r>
              <a:rPr lang="en-US" dirty="0" err="1"/>
              <a:t>Indutny</a:t>
            </a:r>
            <a:r>
              <a:rPr lang="en-US" dirty="0"/>
              <a:t> (Node.js core team developer) in December 2014 starting io.js, a fork of Node.js.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3AB2C7-15A2-4B66-A255-22EEAE13F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8736B1-7480-4551-9773-A98A4F22E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463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ED0513-72ED-4BCC-8386-837CCC9C9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B59F8A-513E-47B4-821E-7A3746AF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  <p:pic>
        <p:nvPicPr>
          <p:cNvPr id="7" name="Content Placeholder 6" descr="Shape&#10;&#10;Description automatically generated with low confidence">
            <a:extLst>
              <a:ext uri="{FF2B5EF4-FFF2-40B4-BE49-F238E27FC236}">
                <a16:creationId xmlns:a16="http://schemas.microsoft.com/office/drawing/2014/main" id="{71571C45-4270-4654-8A28-87A29B34035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" b="9499"/>
          <a:stretch/>
        </p:blipFill>
        <p:spPr>
          <a:xfrm>
            <a:off x="1597025" y="1130300"/>
            <a:ext cx="899795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5548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F6913-7774-4134-B4BB-E4EE6C322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21CD6-B824-4370-959E-E366DC2AD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February 2015, the </a:t>
            </a:r>
            <a:r>
              <a:rPr lang="en-US" dirty="0">
                <a:solidFill>
                  <a:srgbClr val="00B050"/>
                </a:solidFill>
              </a:rPr>
              <a:t>Node.js foundation</a:t>
            </a:r>
            <a:r>
              <a:rPr lang="en-US" dirty="0"/>
              <a:t> was announced, providing the opportunity of </a:t>
            </a:r>
            <a:r>
              <a:rPr lang="en-US" dirty="0">
                <a:solidFill>
                  <a:srgbClr val="FF0000"/>
                </a:solidFill>
              </a:rPr>
              <a:t>merging Node.js and io.js</a:t>
            </a:r>
            <a:r>
              <a:rPr lang="en-US" dirty="0"/>
              <a:t> communities together under the Node.js foundation. </a:t>
            </a:r>
          </a:p>
          <a:p>
            <a:r>
              <a:rPr lang="en-US" dirty="0"/>
              <a:t>On Oct12, </a:t>
            </a:r>
            <a:r>
              <a:rPr lang="en-US" dirty="0">
                <a:solidFill>
                  <a:srgbClr val="FF0000"/>
                </a:solidFill>
              </a:rPr>
              <a:t>2015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Node 4.2.0 (LTS) </a:t>
            </a:r>
            <a:r>
              <a:rPr lang="en-US" dirty="0"/>
              <a:t>was announced, the first release covered under the new LTS plan (Long Term Support).</a:t>
            </a:r>
          </a:p>
          <a:p>
            <a:r>
              <a:rPr lang="en-US" dirty="0"/>
              <a:t>Node’s core functionalities are kept to a </a:t>
            </a:r>
            <a:r>
              <a:rPr lang="en-US" dirty="0">
                <a:solidFill>
                  <a:srgbClr val="FF0000"/>
                </a:solidFill>
              </a:rPr>
              <a:t>minimum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There are many third-party modules supporting Node.js and can be downloaded, installed, and managed using Node Package Manager (NPM) to expand node’s functionalities.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3FF54-71A1-4BA5-AD3F-710EEC97D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D7FA1-7AEC-470D-A89D-A8332B9C4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3088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0D487-60CE-48E0-8456-FAB49E24E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D1FDF-7AC0-40AA-9CFE-F9C3DB4F2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Just go to the website and install it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>
                <a:sym typeface="Wingdings" panose="05000000000000000000" pitchFamily="2" charset="2"/>
              </a:rPr>
              <a:t>Ensure you install it correctly:</a:t>
            </a:r>
          </a:p>
          <a:p>
            <a:pPr lvl="1"/>
            <a:r>
              <a:rPr lang="en-US" dirty="0">
                <a:latin typeface="Consolas" panose="020B0609020204030204" pitchFamily="49" charset="0"/>
                <a:sym typeface="Wingdings" panose="05000000000000000000" pitchFamily="2" charset="2"/>
              </a:rPr>
              <a:t>node --version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0BE3A0-BBE8-4BA6-BCF8-950495664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A66C1A-88E8-48FE-ADBC-F8B685653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0068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84BA7-08DC-4353-8D64-58B3BD3B3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636CA-4FF2-4A52-A31D-C7EE253AB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program</a:t>
            </a:r>
          </a:p>
          <a:p>
            <a:pPr lvl="1"/>
            <a:r>
              <a:rPr lang="en-US" dirty="0"/>
              <a:t>Using function with console</a:t>
            </a:r>
          </a:p>
          <a:p>
            <a:pPr lvl="1"/>
            <a:r>
              <a:rPr lang="en-US" dirty="0"/>
              <a:t>Can we access </a:t>
            </a:r>
            <a:r>
              <a:rPr lang="en-US" dirty="0">
                <a:latin typeface="Consolas" panose="020B0609020204030204" pitchFamily="49" charset="0"/>
              </a:rPr>
              <a:t>window</a:t>
            </a:r>
            <a:r>
              <a:rPr lang="en-US" dirty="0"/>
              <a:t> object?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A99157-44F9-417D-8F42-3821453B8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279EE-AD36-4A78-A76B-8E7C28F73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4830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865C9-6835-4229-A09B-5E163D74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DC8024-2EF4-4CF7-8A04-E844380A54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2179" y="1676087"/>
            <a:ext cx="7278116" cy="4486901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6053E-D9A6-4FFB-B4EB-67D6484DA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D5F377-40D8-4F38-9B11-12A21A940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3498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4F9FA-CE3F-4071-97FD-A64F49ECD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CC8F8-84DA-437B-B6CD-16146170B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Global object (access everywhere)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console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setTimeout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clearTimeout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setInterval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clearInterval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/>
              <a:t>We access global functions and variables from </a:t>
            </a:r>
            <a:r>
              <a:rPr lang="en-US" dirty="0">
                <a:latin typeface="Consolas" panose="020B0609020204030204" pitchFamily="49" charset="0"/>
              </a:rPr>
              <a:t>window</a:t>
            </a:r>
            <a:r>
              <a:rPr lang="en-US" dirty="0"/>
              <a:t>, where in node?</a:t>
            </a:r>
          </a:p>
          <a:p>
            <a:pPr lvl="2"/>
            <a:r>
              <a:rPr lang="en-US" dirty="0"/>
              <a:t>global</a:t>
            </a:r>
          </a:p>
          <a:p>
            <a:pPr lvl="3"/>
            <a:r>
              <a:rPr lang="en-US" dirty="0"/>
              <a:t>Variables do not added in global object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9489E-7EC0-4980-B38C-BC4BFB736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B5A6A-CC4E-47E5-9AC0-B9F517B6B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708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C8D46-62D2-463B-9515-3E4206E45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D0051-1D1F-499E-ADEE-52C16FC107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Global object</a:t>
            </a:r>
          </a:p>
          <a:p>
            <a:pPr lvl="1"/>
            <a:r>
              <a:rPr lang="en-US" dirty="0"/>
              <a:t>Functions with same names in different file.</a:t>
            </a:r>
          </a:p>
          <a:p>
            <a:pPr lvl="2"/>
            <a:r>
              <a:rPr lang="en-US" dirty="0"/>
              <a:t>There, it comes modularity</a:t>
            </a:r>
          </a:p>
          <a:p>
            <a:pPr lvl="1"/>
            <a:r>
              <a:rPr lang="en-US" dirty="0"/>
              <a:t>Evert file is module</a:t>
            </a:r>
          </a:p>
          <a:p>
            <a:pPr lvl="1"/>
            <a:r>
              <a:rPr lang="en-US" dirty="0"/>
              <a:t>All variables and functions are private, we have to export them.</a:t>
            </a:r>
          </a:p>
          <a:p>
            <a:pPr lvl="1"/>
            <a:r>
              <a:rPr lang="en-US" dirty="0"/>
              <a:t>Module object, what is it?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console.log(module);</a:t>
            </a:r>
          </a:p>
          <a:p>
            <a:pPr lvl="1"/>
            <a:r>
              <a:rPr lang="en-US" dirty="0"/>
              <a:t>Create a module</a:t>
            </a:r>
            <a:endParaRPr lang="fa-IR" dirty="0"/>
          </a:p>
          <a:p>
            <a:pPr lvl="2"/>
            <a:r>
              <a:rPr lang="en-US" dirty="0"/>
              <a:t>Logger</a:t>
            </a:r>
          </a:p>
          <a:p>
            <a:pPr lvl="3"/>
            <a:r>
              <a:rPr lang="en-US" dirty="0">
                <a:latin typeface="Consolas" panose="020B0609020204030204" pitchFamily="49" charset="0"/>
              </a:rPr>
              <a:t>module.exports.log = log;</a:t>
            </a:r>
          </a:p>
          <a:p>
            <a:pPr lvl="3"/>
            <a:r>
              <a:rPr lang="en-US" dirty="0" err="1">
                <a:latin typeface="Consolas" panose="020B0609020204030204" pitchFamily="49" charset="0"/>
              </a:rPr>
              <a:t>module.exports</a:t>
            </a:r>
            <a:r>
              <a:rPr lang="en-US" dirty="0">
                <a:latin typeface="Consolas" panose="020B0609020204030204" pitchFamily="49" charset="0"/>
              </a:rPr>
              <a:t> = log;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C7997F-0A55-4747-89D9-388AB3736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06E8CA-F0F7-431C-A297-5D5DD3E94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9342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ADDA8-7C63-418B-AF6F-8C8B3CCAF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Exports, imports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DB5F882-61D4-47C5-91CF-42079C116B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7327" y="1620838"/>
            <a:ext cx="9867821" cy="4597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6A41F-4717-47D0-B5DE-1B4E26C0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12E37-64CC-4630-B5C6-62D9A0A2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360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ADDA8-7C63-418B-AF6F-8C8B3CCAF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Exports, imports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06A41F-4717-47D0-B5DE-1B4E26C0D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112E37-64CC-4630-B5C6-62D9A0A2F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27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C95183C-F8B5-4331-B696-2B1701C06E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8981" y="1620838"/>
            <a:ext cx="8564512" cy="4597400"/>
          </a:xfrm>
        </p:spPr>
      </p:pic>
    </p:spTree>
    <p:extLst>
      <p:ext uri="{BB962C8B-B14F-4D97-AF65-F5344CB8AC3E}">
        <p14:creationId xmlns:p14="http://schemas.microsoft.com/office/powerpoint/2010/main" val="2892563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46FEF-F350-495B-85B4-854BFFD1C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7E078-CE0A-4FDF-B293-FE35A5021F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Node.js?</a:t>
            </a:r>
          </a:p>
          <a:p>
            <a:r>
              <a:rPr lang="en-US" dirty="0"/>
              <a:t>Node.js built-in modules</a:t>
            </a:r>
          </a:p>
          <a:p>
            <a:r>
              <a:rPr lang="en-US" dirty="0"/>
              <a:t>NPM</a:t>
            </a:r>
          </a:p>
          <a:p>
            <a:r>
              <a:rPr lang="en-US" dirty="0"/>
              <a:t>Asynchronous js</a:t>
            </a:r>
          </a:p>
          <a:p>
            <a:r>
              <a:rPr lang="en-US" dirty="0"/>
              <a:t>Built RESTFUL API using Node.js, Express &amp; Javascript</a:t>
            </a:r>
          </a:p>
          <a:p>
            <a:r>
              <a:rPr lang="en-US" dirty="0"/>
              <a:t>Typescript</a:t>
            </a:r>
          </a:p>
          <a:p>
            <a:r>
              <a:rPr lang="en-US" dirty="0"/>
              <a:t>Build a RESTful API with Node.js, Express &amp; TypeScript</a:t>
            </a:r>
          </a:p>
          <a:p>
            <a:r>
              <a:rPr lang="en-US" dirty="0"/>
              <a:t>Express – advanced topics:</a:t>
            </a:r>
          </a:p>
          <a:p>
            <a:pPr lvl="1"/>
            <a:r>
              <a:rPr lang="en-US" dirty="0"/>
              <a:t>Middlewares, Environments, Configuration, Debugging, Template engines, Structuring folders,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3D735D-8284-46D4-BF79-DB3A6431E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6AEFB7-0117-4B34-8953-7D196661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820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4966B-1272-4934-98F1-592C4774D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E70D4-1E82-4EEB-A7C0-D431D3025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module</a:t>
            </a:r>
          </a:p>
          <a:p>
            <a:pPr lvl="1"/>
            <a:r>
              <a:rPr lang="en-US" dirty="0"/>
              <a:t>Require</a:t>
            </a:r>
          </a:p>
          <a:p>
            <a:pPr lvl="2"/>
            <a:r>
              <a:rPr lang="en-US" dirty="0"/>
              <a:t>Destruct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console.log(require());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const</a:t>
            </a:r>
            <a:r>
              <a:rPr lang="en-US" dirty="0"/>
              <a:t> vs </a:t>
            </a:r>
            <a:r>
              <a:rPr lang="en-US" dirty="0">
                <a:latin typeface="Consolas" panose="020B0609020204030204" pitchFamily="49" charset="0"/>
              </a:rPr>
              <a:t>var</a:t>
            </a:r>
          </a:p>
          <a:p>
            <a:pPr lvl="2"/>
            <a:r>
              <a:rPr lang="en-US" dirty="0"/>
              <a:t>Error in compile time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7F907D-B375-4665-8707-3005B5C9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89898-EE6B-4D51-A403-B9F259717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1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26C9B-0A1E-413A-B2E5-75063154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 in browser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A9A89C-B2D9-4D1B-941F-DC3F1CA68C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4FC6EE-17E9-45B1-AD7F-8E70B0A2F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21FD3-3187-497F-8554-E8AE899E2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7140668-9A0E-4183-B6F0-6B7527048CB0}"/>
              </a:ext>
            </a:extLst>
          </p:cNvPr>
          <p:cNvSpPr/>
          <p:nvPr/>
        </p:nvSpPr>
        <p:spPr>
          <a:xfrm>
            <a:off x="1493241" y="2642532"/>
            <a:ext cx="2223083" cy="1770077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nsolas" panose="020B0609020204030204" pitchFamily="49" charset="0"/>
              </a:rPr>
              <a:t>JS code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65D39B2-BDEF-4C2F-ACD9-E40686DD7041}"/>
              </a:ext>
            </a:extLst>
          </p:cNvPr>
          <p:cNvSpPr/>
          <p:nvPr/>
        </p:nvSpPr>
        <p:spPr>
          <a:xfrm>
            <a:off x="4899170" y="2260832"/>
            <a:ext cx="2533475" cy="2533475"/>
          </a:xfrm>
          <a:prstGeom prst="ellipse">
            <a:avLst/>
          </a:prstGeom>
          <a:solidFill>
            <a:schemeClr val="accent5">
              <a:lumMod val="5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nsolas" panose="020B0609020204030204" pitchFamily="49" charset="0"/>
              </a:rPr>
              <a:t>JS engine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13EED0-4084-4E5A-97DA-A3F5FACD6B5A}"/>
              </a:ext>
            </a:extLst>
          </p:cNvPr>
          <p:cNvSpPr/>
          <p:nvPr/>
        </p:nvSpPr>
        <p:spPr>
          <a:xfrm>
            <a:off x="8615491" y="2642532"/>
            <a:ext cx="2223083" cy="1770077"/>
          </a:xfrm>
          <a:prstGeom prst="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Consolas" panose="020B0609020204030204" pitchFamily="49" charset="0"/>
              </a:rPr>
              <a:t>Machine code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539985-3A4A-4A0C-84DB-0D9EE6D99AC1}"/>
              </a:ext>
            </a:extLst>
          </p:cNvPr>
          <p:cNvCxnSpPr>
            <a:stCxn id="6" idx="3"/>
            <a:endCxn id="7" idx="2"/>
          </p:cNvCxnSpPr>
          <p:nvPr/>
        </p:nvCxnSpPr>
        <p:spPr>
          <a:xfrm flipV="1">
            <a:off x="3716324" y="3527570"/>
            <a:ext cx="1182846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14C5A97-8C18-4D54-983F-E6A782E08385}"/>
              </a:ext>
            </a:extLst>
          </p:cNvPr>
          <p:cNvCxnSpPr>
            <a:stCxn id="7" idx="6"/>
            <a:endCxn id="8" idx="1"/>
          </p:cNvCxnSpPr>
          <p:nvPr/>
        </p:nvCxnSpPr>
        <p:spPr>
          <a:xfrm>
            <a:off x="7432645" y="3527570"/>
            <a:ext cx="1182846" cy="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3432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8E274-616A-4CF9-BAB1-F0D886FA8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6F7FC-513E-4ADA-A5F7-4FB847E33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Module wrapper function</a:t>
            </a:r>
          </a:p>
          <a:p>
            <a:r>
              <a:rPr lang="en-US" dirty="0"/>
              <a:t>Add a syntactical error in the first line</a:t>
            </a:r>
          </a:p>
          <a:p>
            <a:pPr lvl="1"/>
            <a:r>
              <a:rPr lang="en-US" dirty="0"/>
              <a:t>We see the function wrapper</a:t>
            </a:r>
          </a:p>
          <a:p>
            <a:r>
              <a:rPr lang="en-US" dirty="0"/>
              <a:t>Code wraps each module in a function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module.exports</a:t>
            </a:r>
            <a:endParaRPr lang="en-US" dirty="0">
              <a:latin typeface="Consolas" panose="020B0609020204030204" pitchFamily="49" charset="0"/>
            </a:endParaRPr>
          </a:p>
          <a:p>
            <a:pPr lvl="1"/>
            <a:r>
              <a:rPr lang="en-US" dirty="0">
                <a:latin typeface="Consolas" panose="020B0609020204030204" pitchFamily="49" charset="0"/>
              </a:rPr>
              <a:t>exports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126DD6-F563-4B48-8688-CB21E77C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F7117-3FAD-45D6-8EC6-AEC0EBB89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930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0371E-2A1E-428B-8909-08CA0E0EB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E312E7-77BA-43DF-A9AB-C3CB094358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Path module</a:t>
            </a:r>
          </a:p>
          <a:p>
            <a:pPr lvl="1"/>
            <a:r>
              <a:rPr lang="en-US" dirty="0">
                <a:hlinkClick r:id="rId2"/>
              </a:rPr>
              <a:t>https://nodejs.org/dist/latest-v16.x/docs/api/path.html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const path = require(‘path’);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path.parse</a:t>
            </a:r>
            <a:r>
              <a:rPr lang="en-US" dirty="0">
                <a:latin typeface="Consolas" panose="020B0609020204030204" pitchFamily="49" charset="0"/>
              </a:rPr>
              <a:t>(__filename);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8455E7-E43B-4DE9-B05C-DFF1071BB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0D2937-A9D1-4ED3-9102-0CAA765B4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4639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425A7-5938-4126-9FDA-E20E225B3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6A3EC-F1E7-4672-8602-8710E8ABC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OS Module</a:t>
            </a:r>
          </a:p>
          <a:p>
            <a:pPr lvl="1"/>
            <a:r>
              <a:rPr lang="en-US" dirty="0">
                <a:hlinkClick r:id="rId2"/>
              </a:rPr>
              <a:t>https://nodejs.org/dist/latest-v16.x/docs/api/os.html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const </a:t>
            </a:r>
            <a:r>
              <a:rPr lang="en-US" dirty="0" err="1">
                <a:latin typeface="Consolas" panose="020B0609020204030204" pitchFamily="49" charset="0"/>
              </a:rPr>
              <a:t>os</a:t>
            </a:r>
            <a:r>
              <a:rPr lang="en-US" dirty="0">
                <a:latin typeface="Consolas" panose="020B0609020204030204" pitchFamily="49" charset="0"/>
              </a:rPr>
              <a:t> = require(‘</a:t>
            </a:r>
            <a:r>
              <a:rPr lang="en-US" dirty="0" err="1">
                <a:latin typeface="Consolas" panose="020B0609020204030204" pitchFamily="49" charset="0"/>
              </a:rPr>
              <a:t>os</a:t>
            </a:r>
            <a:r>
              <a:rPr lang="en-US" dirty="0">
                <a:latin typeface="Consolas" panose="020B0609020204030204" pitchFamily="49" charset="0"/>
              </a:rPr>
              <a:t>’);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os.totalmem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os.freemem</a:t>
            </a:r>
            <a:r>
              <a:rPr lang="en-US" dirty="0">
                <a:latin typeface="Consolas" panose="020B0609020204030204" pitchFamily="49" charset="0"/>
              </a:rPr>
              <a:t>();</a:t>
            </a:r>
          </a:p>
          <a:p>
            <a:pPr lvl="1"/>
            <a:r>
              <a:rPr lang="en-US" dirty="0"/>
              <a:t>ES6 -&gt; template </a:t>
            </a:r>
            <a:r>
              <a:rPr lang="en-US" dirty="0" err="1"/>
              <a:t>sctring</a:t>
            </a:r>
            <a:endParaRPr lang="en-US" dirty="0"/>
          </a:p>
          <a:p>
            <a:pPr lvl="2"/>
            <a:r>
              <a:rPr lang="en-US" dirty="0">
                <a:latin typeface="Consolas" panose="020B0609020204030204" pitchFamily="49" charset="0"/>
              </a:rPr>
              <a:t>console.log(`Total memory: ${}’);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4EC4C8-3D37-414C-B1FA-9325B8504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69BF1B-FF32-4289-AD48-A3928DB72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8522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DB743-FB6C-4FAD-A69A-23EA26FB5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DA9C1-9C99-4438-AFBE-83EF58197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Filesystem module</a:t>
            </a:r>
          </a:p>
          <a:p>
            <a:pPr lvl="1"/>
            <a:r>
              <a:rPr lang="en-US" dirty="0">
                <a:hlinkClick r:id="rId2"/>
              </a:rPr>
              <a:t>https://nodejs.org/dist/latest-v16.x/docs/api/fs.html</a:t>
            </a:r>
            <a:endParaRPr lang="en-US" dirty="0"/>
          </a:p>
          <a:p>
            <a:pPr lvl="1"/>
            <a:r>
              <a:rPr lang="en-US" dirty="0"/>
              <a:t>const fs = require(‘fs’);</a:t>
            </a:r>
          </a:p>
          <a:p>
            <a:pPr lvl="1"/>
            <a:r>
              <a:rPr lang="en-US" dirty="0"/>
              <a:t>Blocking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const data = fs.readFileSync("./test.txt");   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console.log(data.toString());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console.log("This statement runs after read file!");</a:t>
            </a:r>
          </a:p>
          <a:p>
            <a:pPr lvl="1"/>
            <a:r>
              <a:rPr lang="en-US" dirty="0"/>
              <a:t>Non-blocking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const fs = require("fs");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fs.readFile("./test.txt", (err, data) =&gt; {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	if(err) console.log("Read error!!");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	console.log(data.toString());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});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console.log("This statement runs after read statement?");</a:t>
            </a:r>
          </a:p>
          <a:p>
            <a:pPr marL="810000" lvl="2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6E10ED-175B-4607-8475-78D286F92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903FFA-FD4C-41EB-9FF8-0CCF31A62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1969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C11AF-5319-45B6-A107-53198FAC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877E7-A84C-4F29-856B-6FCF92A66C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  <a:p>
            <a:pPr lvl="1"/>
            <a:r>
              <a:rPr lang="en-US" dirty="0">
                <a:hlinkClick r:id="rId2"/>
              </a:rPr>
              <a:t>https://nodejs.org/dist/latest-v16.x/docs/api/events.html</a:t>
            </a:r>
            <a:endParaRPr lang="en-US" dirty="0"/>
          </a:p>
          <a:p>
            <a:pPr lvl="1"/>
            <a:r>
              <a:rPr lang="en-US" dirty="0"/>
              <a:t>const </a:t>
            </a:r>
            <a:r>
              <a:rPr lang="en-US" dirty="0" err="1"/>
              <a:t>EventEmitter</a:t>
            </a:r>
            <a:r>
              <a:rPr lang="en-US" dirty="0"/>
              <a:t> = require(‘events’);</a:t>
            </a:r>
          </a:p>
          <a:p>
            <a:pPr lvl="1"/>
            <a:r>
              <a:rPr lang="en-US" dirty="0"/>
              <a:t>const </a:t>
            </a:r>
            <a:r>
              <a:rPr lang="en-US" dirty="0" err="1"/>
              <a:t>eventEmitter</a:t>
            </a:r>
            <a:r>
              <a:rPr lang="en-US" dirty="0"/>
              <a:t> = new </a:t>
            </a:r>
            <a:r>
              <a:rPr lang="en-US" dirty="0" err="1"/>
              <a:t>EventEmitter</a:t>
            </a:r>
            <a:r>
              <a:rPr lang="en-US" dirty="0"/>
              <a:t>();</a:t>
            </a:r>
          </a:p>
          <a:p>
            <a:pPr lvl="2"/>
            <a:r>
              <a:rPr lang="en-US" dirty="0"/>
              <a:t>Class vs Object</a:t>
            </a:r>
          </a:p>
          <a:p>
            <a:pPr lvl="1"/>
            <a:r>
              <a:rPr lang="en-US" dirty="0" err="1"/>
              <a:t>emitter.emit</a:t>
            </a:r>
            <a:r>
              <a:rPr lang="en-US" dirty="0"/>
              <a:t>(‘event’); //Raise an event</a:t>
            </a:r>
          </a:p>
          <a:p>
            <a:pPr lvl="1"/>
            <a:r>
              <a:rPr lang="en-US" dirty="0" err="1"/>
              <a:t>emitter.on</a:t>
            </a:r>
            <a:r>
              <a:rPr lang="en-US" dirty="0"/>
              <a:t>(‘event’, function(){}); //Register a listener</a:t>
            </a:r>
          </a:p>
          <a:p>
            <a:pPr lvl="1"/>
            <a:r>
              <a:rPr lang="en-US" dirty="0"/>
              <a:t>Arguments?</a:t>
            </a:r>
          </a:p>
          <a:p>
            <a:pPr lvl="2"/>
            <a:r>
              <a:rPr lang="en-US" dirty="0"/>
              <a:t>Pass through objects, it is better.</a:t>
            </a:r>
          </a:p>
          <a:p>
            <a:pPr lvl="1"/>
            <a:r>
              <a:rPr lang="en-US" dirty="0"/>
              <a:t>Anonymous functions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7E9F9F-620A-4C1B-9ED7-363C65702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98AF4D-0B48-464E-87CE-83CC95D2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97918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848B-A4EE-48CD-8A99-47E4EB457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B3B4C-1A01-4F44-91F7-352AACD2E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Extending event emitter</a:t>
            </a:r>
          </a:p>
          <a:p>
            <a:pPr lvl="1"/>
            <a:r>
              <a:rPr lang="en-US" dirty="0"/>
              <a:t>Use module</a:t>
            </a:r>
          </a:p>
          <a:p>
            <a:pPr lvl="2"/>
            <a:r>
              <a:rPr lang="en-US" dirty="0"/>
              <a:t>Why we need a class? </a:t>
            </a:r>
            <a:r>
              <a:rPr lang="en-US" dirty="0" err="1"/>
              <a:t>addListerenet</a:t>
            </a:r>
            <a:r>
              <a:rPr lang="en-US" dirty="0"/>
              <a:t> does not work (different classes)</a:t>
            </a:r>
          </a:p>
          <a:p>
            <a:pPr lvl="1"/>
            <a:r>
              <a:rPr lang="en-US" dirty="0"/>
              <a:t>Use class (with extension)</a:t>
            </a:r>
          </a:p>
          <a:p>
            <a:pPr lvl="2"/>
            <a:r>
              <a:rPr lang="en-US" dirty="0"/>
              <a:t>Class Logger extends </a:t>
            </a:r>
            <a:r>
              <a:rPr lang="en-US" dirty="0" err="1"/>
              <a:t>EventEmitter</a:t>
            </a:r>
            <a:r>
              <a:rPr lang="en-US" dirty="0"/>
              <a:t> { </a:t>
            </a:r>
            <a:r>
              <a:rPr lang="en-US" dirty="0" err="1"/>
              <a:t>this.emit</a:t>
            </a:r>
            <a:r>
              <a:rPr lang="en-US" dirty="0"/>
              <a:t>(‘event’);}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42D49B-4157-43D7-8669-30F49252C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06D23-44F1-4B27-83CD-F5771759F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8119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C393-CA2B-457A-ACD5-DC19A164A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3D96B-20FA-4889-B2A6-41B80C48C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 module</a:t>
            </a:r>
          </a:p>
          <a:p>
            <a:pPr lvl="1"/>
            <a:r>
              <a:rPr lang="en-US" dirty="0">
                <a:hlinkClick r:id="rId3"/>
              </a:rPr>
              <a:t>https://nodejs.org/dist/latest-v16.x/docs/api/http.html</a:t>
            </a:r>
            <a:endParaRPr lang="en-US" dirty="0"/>
          </a:p>
          <a:p>
            <a:pPr lvl="1"/>
            <a:r>
              <a:rPr lang="en-US" dirty="0">
                <a:latin typeface="Consolas" panose="020B0609020204030204" pitchFamily="49" charset="0"/>
              </a:rPr>
              <a:t>const http = require(‘http’);</a:t>
            </a:r>
          </a:p>
          <a:p>
            <a:pPr lvl="1"/>
            <a:r>
              <a:rPr lang="en-US" dirty="0">
                <a:latin typeface="Consolas" panose="020B0609020204030204" pitchFamily="49" charset="0"/>
              </a:rPr>
              <a:t>const server = http.createServer();</a:t>
            </a:r>
          </a:p>
          <a:p>
            <a:pPr lvl="1"/>
            <a:r>
              <a:rPr lang="en-US" dirty="0" err="1">
                <a:latin typeface="Consolas" panose="020B0609020204030204" pitchFamily="49" charset="0"/>
              </a:rPr>
              <a:t>Server.listen</a:t>
            </a:r>
            <a:r>
              <a:rPr lang="en-US" dirty="0">
                <a:latin typeface="Consolas" panose="020B0609020204030204" pitchFamily="49" charset="0"/>
              </a:rPr>
              <a:t>(3000);</a:t>
            </a:r>
          </a:p>
          <a:p>
            <a:pPr lvl="1"/>
            <a:r>
              <a:rPr lang="en-US" dirty="0"/>
              <a:t>Event:</a:t>
            </a:r>
          </a:p>
          <a:p>
            <a:pPr lvl="2"/>
            <a:r>
              <a:rPr lang="en-US" dirty="0" err="1">
                <a:latin typeface="Consolas" panose="020B0609020204030204" pitchFamily="49" charset="0"/>
              </a:rPr>
              <a:t>server.on</a:t>
            </a:r>
            <a:r>
              <a:rPr lang="en-US" dirty="0">
                <a:latin typeface="Consolas" panose="020B0609020204030204" pitchFamily="49" charset="0"/>
              </a:rPr>
              <a:t>(‘connection’, function(socket){});</a:t>
            </a:r>
          </a:p>
          <a:p>
            <a:pPr lvl="1"/>
            <a:r>
              <a:rPr lang="en-US" dirty="0"/>
              <a:t>Request, Response</a:t>
            </a:r>
          </a:p>
          <a:p>
            <a:pPr lvl="2"/>
            <a:r>
              <a:rPr lang="en-US" dirty="0">
                <a:latin typeface="Consolas" panose="020B0609020204030204" pitchFamily="49" charset="0"/>
              </a:rPr>
              <a:t>const server = http.createServer((req, res) =&gt; {});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D78F8B-2125-4D05-BF39-752FEF9F6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FADE9-C4B0-4D5F-9746-9A444D3A6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657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0343-66D1-415D-B841-5C9490AB8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30E7A-AC92-4F64-A8FA-1A90D569F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REPL Module?</a:t>
            </a:r>
          </a:p>
          <a:p>
            <a:r>
              <a:rPr lang="en-US" dirty="0"/>
              <a:t>What is 12 factor?</a:t>
            </a:r>
          </a:p>
          <a:p>
            <a:r>
              <a:rPr lang="en-US" dirty="0"/>
              <a:t>How REPL is related to 12 factor??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196512-51A3-4477-A449-84A69869E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D34E77-AA19-48C6-80ED-5EEB252BF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260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3CF4E-FA95-4FE5-92A4-33DBB520F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BF712FC-634A-480F-B4E1-C11576325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802729"/>
            <a:ext cx="10353675" cy="423361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404679-E2DB-4D5D-B7AF-E907E4236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FA569-FD76-4E42-9D13-AD373E49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415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ADA2-13B0-4B9D-9BB3-9B4CE0633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and what?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0EBE182-9735-4E87-9DF4-99A15961D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923" y="1620838"/>
            <a:ext cx="10330628" cy="4597400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6CE4D-D4A9-4981-BD31-E076AB5A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7B565E-24CC-4A97-953E-52D9B0E37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013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B9519-7243-4729-A08D-BA3A44EF2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main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94800-C945-4057-AAB5-0831F870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onsolas" panose="020B0609020204030204" pitchFamily="49" charset="0"/>
              </a:rPr>
              <a:t>document.getElementById(‘’);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F263CC-AE1C-4E1F-B520-92718EE87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440AFD-FEA0-4799-AE4E-F10B8C28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12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EB12A-CB04-4B56-8BBD-6A6729E388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node?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8FB233-71C4-41AC-AEA7-5FC2908324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204" y="1899956"/>
            <a:ext cx="9250066" cy="403916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5C3AC-7FDE-40D4-BF03-9ABE94DF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F3F9BA-6A1A-48B8-9586-8AD41A7CE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524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B9519-7243-4729-A08D-BA3A44EF26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Browser main object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94800-C945-4057-AAB5-0831F870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>
                <a:latin typeface="Consolas" panose="020B0609020204030204" pitchFamily="49" charset="0"/>
              </a:rPr>
              <a:t>document.getElementById(‘’);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fs</a:t>
            </a:r>
            <a:r>
              <a:rPr lang="en-US" dirty="0">
                <a:latin typeface="Consolas" panose="020B0609020204030204" pitchFamily="49" charset="0"/>
              </a:rPr>
              <a:t>.readfile();</a:t>
            </a:r>
          </a:p>
          <a:p>
            <a:r>
              <a:rPr lang="en-US" dirty="0">
                <a:solidFill>
                  <a:srgbClr val="00B050"/>
                </a:solidFill>
                <a:latin typeface="Consolas" panose="020B0609020204030204" pitchFamily="49" charset="0"/>
              </a:rPr>
              <a:t>http</a:t>
            </a:r>
            <a:r>
              <a:rPr lang="en-US" dirty="0">
                <a:latin typeface="Consolas" panose="020B0609020204030204" pitchFamily="49" charset="0"/>
              </a:rPr>
              <a:t>.createServer();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F263CC-AE1C-4E1F-B520-92718EE87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440AFD-FEA0-4799-AE4E-F10B8C287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736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86BCB-5629-461B-811D-6F9412ED3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Language, framework, or what?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C162F5-1CB6-40B0-BDB2-F89C933109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Node.js?</a:t>
            </a:r>
          </a:p>
          <a:p>
            <a:pPr lvl="1"/>
            <a:r>
              <a:rPr lang="en-US" dirty="0"/>
              <a:t>Is it a language?</a:t>
            </a:r>
          </a:p>
          <a:p>
            <a:pPr lvl="1"/>
            <a:r>
              <a:rPr lang="en-US" dirty="0"/>
              <a:t>Or a framework?</a:t>
            </a:r>
          </a:p>
          <a:p>
            <a:pPr lvl="1"/>
            <a:r>
              <a:rPr lang="en-US" dirty="0"/>
              <a:t>Or what?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C86730-2773-400E-8E90-66DB2EF2A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Nodejs Basics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B0B5DA-43FB-4B2D-8779-62AD02C9B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720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{F3963B75-C24A-496F-8C24-1AABE8278340}tf12214701_win32</Template>
  <TotalTime>153</TotalTime>
  <Words>1364</Words>
  <Application>Microsoft Office PowerPoint</Application>
  <PresentationFormat>Widescreen</PresentationFormat>
  <Paragraphs>260</Paragraphs>
  <Slides>37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Calibri</vt:lpstr>
      <vt:lpstr>Cascadia Code SemiBold</vt:lpstr>
      <vt:lpstr>Consolas</vt:lpstr>
      <vt:lpstr>Goudy Old Style</vt:lpstr>
      <vt:lpstr>Segoe UI Black</vt:lpstr>
      <vt:lpstr>Wingdings 2</vt:lpstr>
      <vt:lpstr>SlateVTI</vt:lpstr>
      <vt:lpstr>Nodejs Basics</vt:lpstr>
      <vt:lpstr>PowerPoint Presentation</vt:lpstr>
      <vt:lpstr>JS in browser</vt:lpstr>
      <vt:lpstr>Engines</vt:lpstr>
      <vt:lpstr>Where and what?</vt:lpstr>
      <vt:lpstr>Browser main object</vt:lpstr>
      <vt:lpstr>Where is node?</vt:lpstr>
      <vt:lpstr>Browser main object</vt:lpstr>
      <vt:lpstr>Language, framework, or what?</vt:lpstr>
      <vt:lpstr>Runtime environment for js code</vt:lpstr>
      <vt:lpstr>What is node.js?</vt:lpstr>
      <vt:lpstr>Non-blocking</vt:lpstr>
      <vt:lpstr>Non-blocking</vt:lpstr>
      <vt:lpstr>Non-blocking</vt:lpstr>
      <vt:lpstr>Blocking</vt:lpstr>
      <vt:lpstr>Non-blocking</vt:lpstr>
      <vt:lpstr>Event loop</vt:lpstr>
      <vt:lpstr>Single Threaded</vt:lpstr>
      <vt:lpstr>History</vt:lpstr>
      <vt:lpstr>History</vt:lpstr>
      <vt:lpstr>Install</vt:lpstr>
      <vt:lpstr>demo</vt:lpstr>
      <vt:lpstr>Modules</vt:lpstr>
      <vt:lpstr>Demo</vt:lpstr>
      <vt:lpstr>Demo</vt:lpstr>
      <vt:lpstr>Exports, imports</vt:lpstr>
      <vt:lpstr>Exports, imports</vt:lpstr>
      <vt:lpstr>Course Structure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Exercise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Nodejs Basics</dc:title>
  <dc:creator>mostafa Mostafavi</dc:creator>
  <cp:lastModifiedBy>mostafa Mostafavi</cp:lastModifiedBy>
  <cp:revision>19</cp:revision>
  <dcterms:created xsi:type="dcterms:W3CDTF">2021-11-27T06:12:02Z</dcterms:created>
  <dcterms:modified xsi:type="dcterms:W3CDTF">2021-11-28T06:55:27Z</dcterms:modified>
</cp:coreProperties>
</file>

<file path=docProps/thumbnail.jpeg>
</file>